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16"/>
  </p:notesMasterIdLst>
  <p:sldIdLst>
    <p:sldId id="278" r:id="rId2"/>
    <p:sldId id="262" r:id="rId3"/>
    <p:sldId id="274" r:id="rId4"/>
    <p:sldId id="279" r:id="rId5"/>
    <p:sldId id="280" r:id="rId6"/>
    <p:sldId id="266" r:id="rId7"/>
    <p:sldId id="269" r:id="rId8"/>
    <p:sldId id="276" r:id="rId9"/>
    <p:sldId id="270" r:id="rId10"/>
    <p:sldId id="273" r:id="rId11"/>
    <p:sldId id="271" r:id="rId12"/>
    <p:sldId id="272" r:id="rId13"/>
    <p:sldId id="275" r:id="rId14"/>
    <p:sldId id="277"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EEA179-DC4E-C44F-9F07-68DE1AEEF4FB}">
          <p14:sldIdLst>
            <p14:sldId id="278"/>
            <p14:sldId id="262"/>
            <p14:sldId id="274"/>
            <p14:sldId id="279"/>
            <p14:sldId id="280"/>
            <p14:sldId id="266"/>
            <p14:sldId id="269"/>
            <p14:sldId id="276"/>
            <p14:sldId id="270"/>
            <p14:sldId id="273"/>
            <p14:sldId id="271"/>
            <p14:sldId id="272"/>
            <p14:sldId id="275"/>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4B"/>
    <a:srgbClr val="E84A27"/>
    <a:srgbClr val="131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85"/>
    <p:restoredTop sz="94746"/>
  </p:normalViewPr>
  <p:slideViewPr>
    <p:cSldViewPr snapToGrid="0" snapToObjects="1">
      <p:cViewPr varScale="1">
        <p:scale>
          <a:sx n="68" d="100"/>
          <a:sy n="68" d="100"/>
        </p:scale>
        <p:origin x="1434" y="5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6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2930D-064B-4432-87B7-AA820CBD7C2A}" type="datetimeFigureOut">
              <a:rPr lang="zh-CN" altLang="en-US" smtClean="0"/>
              <a:t>2019/12/10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C4E4B-E944-4E1C-93E8-807A1B7FADEA}" type="slidenum">
              <a:rPr lang="zh-CN" altLang="en-US" smtClean="0"/>
              <a:t>‹#›</a:t>
            </a:fld>
            <a:endParaRPr lang="zh-CN" altLang="en-US"/>
          </a:p>
        </p:txBody>
      </p:sp>
    </p:spTree>
    <p:extLst>
      <p:ext uri="{BB962C8B-B14F-4D97-AF65-F5344CB8AC3E}">
        <p14:creationId xmlns:p14="http://schemas.microsoft.com/office/powerpoint/2010/main" val="237470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EC4E4B-E944-4E1C-93E8-807A1B7FADEA}" type="slidenum">
              <a:rPr lang="zh-CN" altLang="en-US" smtClean="0"/>
              <a:t>6</a:t>
            </a:fld>
            <a:endParaRPr lang="zh-CN" altLang="en-US"/>
          </a:p>
        </p:txBody>
      </p:sp>
    </p:spTree>
    <p:extLst>
      <p:ext uri="{BB962C8B-B14F-4D97-AF65-F5344CB8AC3E}">
        <p14:creationId xmlns:p14="http://schemas.microsoft.com/office/powerpoint/2010/main" val="1049204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5505750" cy="1607675"/>
          </a:xfrm>
          <a:prstGeom prst="rect">
            <a:avLst/>
          </a:prstGeom>
        </p:spPr>
        <p:txBody>
          <a:bodyPr/>
          <a:lstStyle>
            <a:lvl1pPr algn="l">
              <a:defRPr>
                <a:solidFill>
                  <a:schemeClr val="bg2"/>
                </a:solidFill>
                <a:latin typeface="+mj-lt"/>
              </a:defRPr>
            </a:lvl1pPr>
          </a:lstStyle>
          <a:p>
            <a:r>
              <a:rPr lang="en-US"/>
              <a:t>Click to edit Master title style</a:t>
            </a:r>
            <a:endParaRPr lang="en-US" dirty="0"/>
          </a:p>
        </p:txBody>
      </p:sp>
      <p:sp>
        <p:nvSpPr>
          <p:cNvPr id="4" name="Content Placeholder 3"/>
          <p:cNvSpPr>
            <a:spLocks noGrp="1"/>
          </p:cNvSpPr>
          <p:nvPr>
            <p:ph sz="quarter" idx="10" hasCustomPrompt="1"/>
          </p:nvPr>
        </p:nvSpPr>
        <p:spPr>
          <a:xfrm>
            <a:off x="628650" y="1973263"/>
            <a:ext cx="2964150" cy="1374775"/>
          </a:xfrm>
          <a:prstGeom prst="rect">
            <a:avLst/>
          </a:prstGeom>
        </p:spPr>
        <p:txBody>
          <a:bodyPr/>
          <a:lstStyle>
            <a:lvl1pPr marL="0" indent="0">
              <a:buNone/>
              <a:defRPr sz="1400" b="1">
                <a:latin typeface="+mn-lt"/>
              </a:defRPr>
            </a:lvl1pPr>
            <a:lvl2pPr marL="457200" indent="0">
              <a:buNone/>
              <a:defRPr sz="1800">
                <a:latin typeface="+mn-lt"/>
              </a:defRPr>
            </a:lvl2pPr>
            <a:lvl3pPr marL="914400" indent="0">
              <a:buNone/>
              <a:defRPr sz="1800">
                <a:latin typeface="+mn-lt"/>
              </a:defRPr>
            </a:lvl3pPr>
            <a:lvl4pPr marL="1371600" indent="0">
              <a:buNone/>
              <a:defRPr sz="1800">
                <a:latin typeface="+mn-lt"/>
              </a:defRPr>
            </a:lvl4pPr>
            <a:lvl5pPr marL="1828800" indent="0">
              <a:buNone/>
              <a:defRPr sz="1800">
                <a:latin typeface="+mn-lt"/>
              </a:defRPr>
            </a:lvl5pPr>
          </a:lstStyle>
          <a:p>
            <a:pPr lvl="0"/>
            <a:r>
              <a:rPr lang="en-US" dirty="0"/>
              <a:t>Name</a:t>
            </a:r>
          </a:p>
          <a:p>
            <a:pPr lvl="0"/>
            <a:r>
              <a:rPr lang="en-US" dirty="0"/>
              <a:t>Date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50" y="6011236"/>
            <a:ext cx="1835876" cy="318662"/>
          </a:xfrm>
          <a:prstGeom prst="rect">
            <a:avLst/>
          </a:prstGeom>
        </p:spPr>
      </p:pic>
    </p:spTree>
    <p:extLst>
      <p:ext uri="{BB962C8B-B14F-4D97-AF65-F5344CB8AC3E}">
        <p14:creationId xmlns:p14="http://schemas.microsoft.com/office/powerpoint/2010/main" val="305516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1000" y="274638"/>
            <a:ext cx="8305800" cy="1143000"/>
          </a:xfrm>
          <a:prstGeom prst="rect">
            <a:avLst/>
          </a:prstGeom>
        </p:spPr>
        <p:txBody>
          <a:bodyPr/>
          <a:lstStyle/>
          <a:p>
            <a:pPr algn="l"/>
            <a:r>
              <a:rPr lang="en-US">
                <a:solidFill>
                  <a:srgbClr val="131F33"/>
                </a:solidFill>
              </a:rPr>
              <a:t>Click to edit Master title style</a:t>
            </a:r>
            <a:endParaRPr lang="en-US" dirty="0">
              <a:solidFill>
                <a:srgbClr val="131F33"/>
              </a:solidFill>
            </a:endParaRPr>
          </a:p>
        </p:txBody>
      </p:sp>
      <p:sp>
        <p:nvSpPr>
          <p:cNvPr id="5" name="Content Placeholder 2"/>
          <p:cNvSpPr>
            <a:spLocks noGrp="1"/>
          </p:cNvSpPr>
          <p:nvPr>
            <p:ph idx="1"/>
          </p:nvPr>
        </p:nvSpPr>
        <p:spPr>
          <a:xfrm>
            <a:off x="381000" y="1600200"/>
            <a:ext cx="8305800" cy="4525963"/>
          </a:xfrm>
          <a:prstGeom prst="rect">
            <a:avLst/>
          </a:prstGeom>
        </p:spPr>
        <p:txBody>
          <a:bodyPr/>
          <a:lstStyle/>
          <a:p>
            <a:pPr lvl="0" defTabSz="914400">
              <a:buFont typeface="Wingdings" charset="0"/>
              <a:buChar char=""/>
            </a:pPr>
            <a:r>
              <a:rPr lang="en-US" sz="2000">
                <a:solidFill>
                  <a:schemeClr val="bg1">
                    <a:lumMod val="50000"/>
                  </a:schemeClr>
                </a:solidFill>
                <a:latin typeface="Georgia"/>
                <a:cs typeface="Georgia"/>
              </a:rPr>
              <a:t>Click to edit Master text styles</a:t>
            </a:r>
          </a:p>
          <a:p>
            <a:pPr lvl="1" defTabSz="914400">
              <a:buFont typeface="Wingdings" charset="0"/>
              <a:buChar char=""/>
            </a:pPr>
            <a:r>
              <a:rPr lang="en-US" sz="2000">
                <a:solidFill>
                  <a:schemeClr val="bg1">
                    <a:lumMod val="50000"/>
                  </a:schemeClr>
                </a:solidFill>
                <a:latin typeface="Georgia"/>
                <a:cs typeface="Georgia"/>
              </a:rPr>
              <a:t>Second level</a:t>
            </a:r>
          </a:p>
          <a:p>
            <a:pPr lvl="2" defTabSz="914400">
              <a:buFont typeface="Wingdings" charset="0"/>
              <a:buChar char=""/>
            </a:pPr>
            <a:r>
              <a:rPr lang="en-US" sz="2000">
                <a:solidFill>
                  <a:schemeClr val="bg1">
                    <a:lumMod val="50000"/>
                  </a:schemeClr>
                </a:solidFill>
                <a:latin typeface="Georgia"/>
                <a:cs typeface="Georgia"/>
              </a:rPr>
              <a:t>Third level</a:t>
            </a:r>
          </a:p>
          <a:p>
            <a:pPr lvl="3" defTabSz="914400">
              <a:buFont typeface="Wingdings" charset="0"/>
              <a:buChar char=""/>
            </a:pPr>
            <a:r>
              <a:rPr lang="en-US" sz="2000">
                <a:solidFill>
                  <a:schemeClr val="bg1">
                    <a:lumMod val="50000"/>
                  </a:schemeClr>
                </a:solidFill>
                <a:latin typeface="Georgia"/>
                <a:cs typeface="Georgia"/>
              </a:rPr>
              <a:t>Fourth level</a:t>
            </a:r>
          </a:p>
          <a:p>
            <a:pPr lvl="4" defTabSz="914400">
              <a:buFont typeface="Wingdings" charset="0"/>
              <a:buChar char=""/>
            </a:pPr>
            <a:r>
              <a:rPr lang="en-US" sz="2000">
                <a:solidFill>
                  <a:schemeClr val="bg1">
                    <a:lumMod val="50000"/>
                  </a:schemeClr>
                </a:solidFill>
                <a:latin typeface="Georgia"/>
                <a:cs typeface="Georgia"/>
              </a:rPr>
              <a:t>Fifth level</a:t>
            </a:r>
            <a:endParaRPr lang="en-US" sz="2000" dirty="0">
              <a:solidFill>
                <a:schemeClr val="bg1">
                  <a:lumMod val="50000"/>
                </a:schemeClr>
              </a:solidFill>
              <a:latin typeface="Georgia"/>
              <a:cs typeface="Georgia"/>
            </a:endParaRPr>
          </a:p>
        </p:txBody>
      </p:sp>
    </p:spTree>
    <p:extLst>
      <p:ext uri="{BB962C8B-B14F-4D97-AF65-F5344CB8AC3E}">
        <p14:creationId xmlns:p14="http://schemas.microsoft.com/office/powerpoint/2010/main" val="17826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1000" y="274638"/>
            <a:ext cx="5867400" cy="1143000"/>
          </a:xfrm>
          <a:prstGeom prst="rect">
            <a:avLst/>
          </a:prstGeom>
        </p:spPr>
        <p:txBody>
          <a:bodyPr/>
          <a:lstStyle/>
          <a:p>
            <a:pPr algn="l"/>
            <a:r>
              <a:rPr lang="en-US">
                <a:solidFill>
                  <a:srgbClr val="131F33"/>
                </a:solidFill>
              </a:rPr>
              <a:t>Click to edit Master title style</a:t>
            </a:r>
            <a:endParaRPr lang="en-US" dirty="0">
              <a:solidFill>
                <a:srgbClr val="131F33"/>
              </a:solidFill>
            </a:endParaRPr>
          </a:p>
        </p:txBody>
      </p:sp>
      <p:sp>
        <p:nvSpPr>
          <p:cNvPr id="5" name="Content Placeholder 2"/>
          <p:cNvSpPr>
            <a:spLocks noGrp="1"/>
          </p:cNvSpPr>
          <p:nvPr>
            <p:ph idx="1"/>
          </p:nvPr>
        </p:nvSpPr>
        <p:spPr>
          <a:xfrm>
            <a:off x="381000" y="1600200"/>
            <a:ext cx="5867400" cy="4525963"/>
          </a:xfrm>
          <a:prstGeom prst="rect">
            <a:avLst/>
          </a:prstGeom>
        </p:spPr>
        <p:txBody>
          <a:bodyPr/>
          <a:lstStyle/>
          <a:p>
            <a:pPr lvl="0" defTabSz="914400">
              <a:buFont typeface="Wingdings" charset="0"/>
              <a:buChar char=""/>
            </a:pPr>
            <a:r>
              <a:rPr lang="en-US" sz="2000">
                <a:solidFill>
                  <a:schemeClr val="bg1">
                    <a:lumMod val="50000"/>
                  </a:schemeClr>
                </a:solidFill>
                <a:latin typeface="Georgia"/>
                <a:cs typeface="Georgia"/>
              </a:rPr>
              <a:t>Click to edit Master text styles</a:t>
            </a:r>
          </a:p>
          <a:p>
            <a:pPr lvl="1" defTabSz="914400">
              <a:buFont typeface="Wingdings" charset="0"/>
              <a:buChar char=""/>
            </a:pPr>
            <a:r>
              <a:rPr lang="en-US" sz="2000">
                <a:solidFill>
                  <a:schemeClr val="bg1">
                    <a:lumMod val="50000"/>
                  </a:schemeClr>
                </a:solidFill>
                <a:latin typeface="Georgia"/>
                <a:cs typeface="Georgia"/>
              </a:rPr>
              <a:t>Second level</a:t>
            </a:r>
          </a:p>
          <a:p>
            <a:pPr lvl="2" defTabSz="914400">
              <a:buFont typeface="Wingdings" charset="0"/>
              <a:buChar char=""/>
            </a:pPr>
            <a:r>
              <a:rPr lang="en-US" sz="2000">
                <a:solidFill>
                  <a:schemeClr val="bg1">
                    <a:lumMod val="50000"/>
                  </a:schemeClr>
                </a:solidFill>
                <a:latin typeface="Georgia"/>
                <a:cs typeface="Georgia"/>
              </a:rPr>
              <a:t>Third level</a:t>
            </a:r>
          </a:p>
          <a:p>
            <a:pPr lvl="3" defTabSz="914400">
              <a:buFont typeface="Wingdings" charset="0"/>
              <a:buChar char=""/>
            </a:pPr>
            <a:r>
              <a:rPr lang="en-US" sz="2000">
                <a:solidFill>
                  <a:schemeClr val="bg1">
                    <a:lumMod val="50000"/>
                  </a:schemeClr>
                </a:solidFill>
                <a:latin typeface="Georgia"/>
                <a:cs typeface="Georgia"/>
              </a:rPr>
              <a:t>Fourth level</a:t>
            </a:r>
          </a:p>
          <a:p>
            <a:pPr lvl="4" defTabSz="914400">
              <a:buFont typeface="Wingdings" charset="0"/>
              <a:buChar char=""/>
            </a:pPr>
            <a:r>
              <a:rPr lang="en-US" sz="2000">
                <a:solidFill>
                  <a:schemeClr val="bg1">
                    <a:lumMod val="50000"/>
                  </a:schemeClr>
                </a:solidFill>
                <a:latin typeface="Georgia"/>
                <a:cs typeface="Georgia"/>
              </a:rPr>
              <a:t>Fifth level</a:t>
            </a:r>
            <a:endParaRPr lang="en-US" sz="2000" dirty="0">
              <a:solidFill>
                <a:schemeClr val="bg1">
                  <a:lumMod val="50000"/>
                </a:schemeClr>
              </a:solidFill>
              <a:latin typeface="Georgia"/>
              <a:cs typeface="Georgia"/>
            </a:endParaRPr>
          </a:p>
        </p:txBody>
      </p:sp>
    </p:spTree>
    <p:extLst>
      <p:ext uri="{BB962C8B-B14F-4D97-AF65-F5344CB8AC3E}">
        <p14:creationId xmlns:p14="http://schemas.microsoft.com/office/powerpoint/2010/main" val="3466209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329130"/>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hyperlink" Target="https://www.kaggle.com/footprintnetwork/national-footprint-accounts-2018" TargetMode="External"/><Relationship Id="rId4" Type="http://schemas.openxmlformats.org/officeDocument/2006/relationships/hyperlink" Target="https://www.kaggle.com/unsdsn/world-happines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hyperlink" Target="https://www.imf.org/external/pubs/ft/weo/2019/02/weodata/index.aspx"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5"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82342" y="4540981"/>
            <a:ext cx="4483251" cy="400110"/>
          </a:xfrm>
          <a:prstGeom prst="rect">
            <a:avLst/>
          </a:prstGeom>
          <a:noFill/>
        </p:spPr>
        <p:txBody>
          <a:bodyPr wrap="square" rtlCol="0">
            <a:spAutoFit/>
          </a:bodyPr>
          <a:lstStyle/>
          <a:p>
            <a:r>
              <a:rPr lang="en-US" sz="2000" dirty="0">
                <a:solidFill>
                  <a:schemeClr val="bg1"/>
                </a:solidFill>
                <a:latin typeface="Calibri" charset="0"/>
                <a:ea typeface="Calibri" charset="0"/>
                <a:cs typeface="Calibri" charset="0"/>
              </a:rPr>
              <a:t>Name: Chang Li, </a:t>
            </a:r>
            <a:r>
              <a:rPr lang="en-US" sz="2000" dirty="0" err="1">
                <a:solidFill>
                  <a:schemeClr val="bg1"/>
                </a:solidFill>
                <a:latin typeface="Calibri" charset="0"/>
                <a:ea typeface="Calibri" charset="0"/>
                <a:cs typeface="Calibri" charset="0"/>
              </a:rPr>
              <a:t>Yunlu</a:t>
            </a:r>
            <a:r>
              <a:rPr lang="en-US" sz="2000" dirty="0">
                <a:solidFill>
                  <a:schemeClr val="bg1"/>
                </a:solidFill>
                <a:latin typeface="Calibri" charset="0"/>
                <a:ea typeface="Calibri" charset="0"/>
                <a:cs typeface="Calibri" charset="0"/>
              </a:rPr>
              <a:t> Pan</a:t>
            </a:r>
          </a:p>
        </p:txBody>
      </p:sp>
      <p:sp>
        <p:nvSpPr>
          <p:cNvPr id="5" name="Text Placeholder 3"/>
          <p:cNvSpPr txBox="1">
            <a:spLocks/>
          </p:cNvSpPr>
          <p:nvPr/>
        </p:nvSpPr>
        <p:spPr>
          <a:xfrm>
            <a:off x="261257" y="2224088"/>
            <a:ext cx="8752114" cy="1930311"/>
          </a:xfrm>
          <a:prstGeom prst="rect">
            <a:avLst/>
          </a:prstGeom>
        </p:spPr>
        <p:txBody>
          <a:bodyPr/>
          <a:lstStyle>
            <a:lvl1pPr marL="0" indent="0" algn="l" defTabSz="457200" rtl="0" eaLnBrk="1" latinLnBrk="0" hangingPunct="1">
              <a:spcBef>
                <a:spcPct val="20000"/>
              </a:spcBef>
              <a:buFont typeface="Arial"/>
              <a:buNone/>
              <a:defRPr sz="1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8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a:solidFill>
                  <a:schemeClr val="bg1"/>
                </a:solidFill>
                <a:latin typeface="Georgia" charset="0"/>
                <a:ea typeface="Georgia" charset="0"/>
                <a:cs typeface="Georgia" charset="0"/>
              </a:rPr>
              <a:t>Fall2019</a:t>
            </a:r>
          </a:p>
          <a:p>
            <a:r>
              <a:rPr lang="en-US" sz="4000" dirty="0">
                <a:solidFill>
                  <a:schemeClr val="bg1"/>
                </a:solidFill>
                <a:latin typeface="Georgia" charset="0"/>
                <a:ea typeface="Georgia" charset="0"/>
                <a:cs typeface="Georgia" charset="0"/>
              </a:rPr>
              <a:t>IS590 PR Final Project</a:t>
            </a:r>
          </a:p>
          <a:p>
            <a:r>
              <a:rPr lang="zh-CN" altLang="en-US" sz="4000" dirty="0">
                <a:solidFill>
                  <a:schemeClr val="bg1"/>
                </a:solidFill>
                <a:latin typeface="Georgia" charset="0"/>
                <a:ea typeface="Georgia" charset="0"/>
                <a:cs typeface="Georgia" charset="0"/>
              </a:rPr>
              <a:t>                     </a:t>
            </a:r>
            <a:r>
              <a:rPr lang="en-US" sz="2000" dirty="0">
                <a:solidFill>
                  <a:schemeClr val="bg1"/>
                </a:solidFill>
                <a:latin typeface="Georgia" charset="0"/>
                <a:ea typeface="Georgia" charset="0"/>
                <a:cs typeface="Georgia" charset="0"/>
              </a:rPr>
              <a:t>Analysis data sets, Test scientific hypotheses</a:t>
            </a:r>
          </a:p>
        </p:txBody>
      </p:sp>
      <p:pic>
        <p:nvPicPr>
          <p:cNvPr id="7" name="Audio 6">
            <a:hlinkClick r:id="" action="ppaction://media"/>
            <a:extLst>
              <a:ext uri="{FF2B5EF4-FFF2-40B4-BE49-F238E27FC236}">
                <a16:creationId xmlns:a16="http://schemas.microsoft.com/office/drawing/2014/main" id="{18FCEEFA-F840-1943-9C81-CD109FC86CF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962157971"/>
      </p:ext>
    </p:extLst>
  </p:cSld>
  <p:clrMapOvr>
    <a:masterClrMapping/>
  </p:clrMapOvr>
  <mc:AlternateContent xmlns:mc="http://schemas.openxmlformats.org/markup-compatibility/2006" xmlns:p14="http://schemas.microsoft.com/office/powerpoint/2010/main">
    <mc:Choice Requires="p14">
      <p:transition spd="slow" p14:dur="2000" advTm="20935"/>
    </mc:Choice>
    <mc:Fallback xmlns="">
      <p:transition spd="slow" advTm="20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800" b="1" dirty="0">
                <a:solidFill>
                  <a:srgbClr val="13294B"/>
                </a:solidFill>
                <a:latin typeface="Georgia" charset="0"/>
                <a:ea typeface="Georgia" charset="0"/>
                <a:cs typeface="Georgia" charset="0"/>
              </a:rPr>
              <a:t>Model &amp; Conclusion</a:t>
            </a:r>
          </a:p>
        </p:txBody>
      </p:sp>
      <p:pic>
        <p:nvPicPr>
          <p:cNvPr id="3" name="图片 2">
            <a:extLst>
              <a:ext uri="{FF2B5EF4-FFF2-40B4-BE49-F238E27FC236}">
                <a16:creationId xmlns:a16="http://schemas.microsoft.com/office/drawing/2014/main" id="{FE04CF3B-4EEF-4938-BB5A-0482947ACD5A}"/>
              </a:ext>
            </a:extLst>
          </p:cNvPr>
          <p:cNvPicPr>
            <a:picLocks noChangeAspect="1"/>
          </p:cNvPicPr>
          <p:nvPr/>
        </p:nvPicPr>
        <p:blipFill>
          <a:blip r:embed="rId4"/>
          <a:stretch>
            <a:fillRect/>
          </a:stretch>
        </p:blipFill>
        <p:spPr>
          <a:xfrm>
            <a:off x="563880" y="1204693"/>
            <a:ext cx="6210300" cy="2647950"/>
          </a:xfrm>
          <a:prstGeom prst="rect">
            <a:avLst/>
          </a:prstGeom>
        </p:spPr>
      </p:pic>
      <p:sp>
        <p:nvSpPr>
          <p:cNvPr id="4" name="Content Placeholder 2">
            <a:extLst>
              <a:ext uri="{FF2B5EF4-FFF2-40B4-BE49-F238E27FC236}">
                <a16:creationId xmlns:a16="http://schemas.microsoft.com/office/drawing/2014/main" id="{B5C6EC22-2701-4377-8437-D9ACA343AA63}"/>
              </a:ext>
            </a:extLst>
          </p:cNvPr>
          <p:cNvSpPr>
            <a:spLocks noGrp="1"/>
          </p:cNvSpPr>
          <p:nvPr>
            <p:ph idx="1"/>
          </p:nvPr>
        </p:nvSpPr>
        <p:spPr>
          <a:xfrm>
            <a:off x="380999" y="4318782"/>
            <a:ext cx="8551985" cy="1831648"/>
          </a:xfrm>
        </p:spPr>
        <p:txBody>
          <a:bodyPr/>
          <a:lstStyle/>
          <a:p>
            <a:r>
              <a:rPr lang="en-US" sz="2400" dirty="0"/>
              <a:t>With the increase in carbon emissions per capita, countries will gain higher happiness scores. However, after they reach the maximum score, more carbon emission will cause a decrease in the happiness score.</a:t>
            </a:r>
          </a:p>
          <a:p>
            <a:endParaRPr lang="en-US" dirty="0"/>
          </a:p>
        </p:txBody>
      </p:sp>
      <p:pic>
        <p:nvPicPr>
          <p:cNvPr id="5" name="已录下的声音">
            <a:hlinkClick r:id="" action="ppaction://media"/>
            <a:extLst>
              <a:ext uri="{FF2B5EF4-FFF2-40B4-BE49-F238E27FC236}">
                <a16:creationId xmlns:a16="http://schemas.microsoft.com/office/drawing/2014/main" id="{5F25FD62-1186-4958-AD28-365065901ADA}"/>
              </a:ext>
            </a:extLst>
          </p:cNvPr>
          <p:cNvPicPr>
            <a:picLocks noChangeAspect="1"/>
          </p:cNvPicPr>
          <p:nvPr>
            <a:audioFile r:link="rId1"/>
            <p:extLst>
              <p:ext uri="{DAA4B4D4-6D71-4841-9C94-3DE7FCFB9230}">
                <p14:media xmlns:p14="http://schemas.microsoft.com/office/powerpoint/2010/main" r:embed="rId2">
                  <p14:trim end="295944.4399"/>
                </p14:media>
              </p:ext>
            </p:extLst>
          </p:nvPr>
        </p:nvPicPr>
        <p:blipFill>
          <a:blip r:embed="rId5"/>
          <a:stretch>
            <a:fillRect/>
          </a:stretch>
        </p:blipFill>
        <p:spPr>
          <a:xfrm>
            <a:off x="8077200" y="5973762"/>
            <a:ext cx="609600" cy="609600"/>
          </a:xfrm>
          <a:prstGeom prst="rect">
            <a:avLst/>
          </a:prstGeom>
        </p:spPr>
      </p:pic>
    </p:spTree>
    <p:extLst>
      <p:ext uri="{BB962C8B-B14F-4D97-AF65-F5344CB8AC3E}">
        <p14:creationId xmlns:p14="http://schemas.microsoft.com/office/powerpoint/2010/main" val="3460497202"/>
      </p:ext>
    </p:extLst>
  </p:cSld>
  <p:clrMapOvr>
    <a:masterClrMapping/>
  </p:clrMapOvr>
  <mc:AlternateContent xmlns:mc="http://schemas.openxmlformats.org/markup-compatibility/2006" xmlns:p14="http://schemas.microsoft.com/office/powerpoint/2010/main">
    <mc:Choice Requires="p14">
      <p:transition spd="slow" p14:dur="2000" advClick="0" advTm="23000"/>
    </mc:Choice>
    <mc:Fallback xmlns="">
      <p:transition spd="slow" advClick="0" advTm="2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800" b="1" dirty="0">
                <a:solidFill>
                  <a:srgbClr val="13294B"/>
                </a:solidFill>
                <a:latin typeface="Georgia" charset="0"/>
                <a:ea typeface="Georgia" charset="0"/>
                <a:cs typeface="Georgia" charset="0"/>
              </a:rPr>
              <a:t>Results</a:t>
            </a:r>
            <a:br>
              <a:rPr lang="en-US" sz="2800" b="1" dirty="0">
                <a:solidFill>
                  <a:srgbClr val="13294B"/>
                </a:solidFill>
                <a:latin typeface="Georgia" charset="0"/>
                <a:ea typeface="Georgia" charset="0"/>
                <a:cs typeface="Georgia" charset="0"/>
              </a:rPr>
            </a:br>
            <a:r>
              <a:rPr lang="en-US" sz="2800" b="1" dirty="0">
                <a:solidFill>
                  <a:srgbClr val="13294B"/>
                </a:solidFill>
                <a:latin typeface="Georgia" charset="0"/>
                <a:ea typeface="Georgia" charset="0"/>
                <a:cs typeface="Georgia" charset="0"/>
              </a:rPr>
              <a:t>	</a:t>
            </a:r>
            <a:r>
              <a:rPr lang="en-US" altLang="zh-CN" sz="2800" b="1" dirty="0">
                <a:solidFill>
                  <a:srgbClr val="13294B"/>
                </a:solidFill>
                <a:latin typeface="Georgia" charset="0"/>
                <a:ea typeface="Georgia" charset="0"/>
                <a:cs typeface="Georgia" charset="0"/>
              </a:rPr>
              <a:t>-</a:t>
            </a:r>
            <a:r>
              <a:rPr lang="en-US" altLang="zh-CN" sz="2800" dirty="0"/>
              <a:t>The people who in happier countries are healthier</a:t>
            </a:r>
            <a:br>
              <a:rPr lang="en-US" altLang="zh-CN" sz="2800" dirty="0"/>
            </a:br>
            <a:endParaRPr lang="en-US" sz="2800" b="1" dirty="0">
              <a:solidFill>
                <a:srgbClr val="13294B"/>
              </a:solidFill>
              <a:latin typeface="Georgia" charset="0"/>
              <a:ea typeface="Georgia" charset="0"/>
              <a:cs typeface="Georgia" charset="0"/>
            </a:endParaRPr>
          </a:p>
        </p:txBody>
      </p:sp>
      <p:pic>
        <p:nvPicPr>
          <p:cNvPr id="9" name="图片 8">
            <a:extLst>
              <a:ext uri="{FF2B5EF4-FFF2-40B4-BE49-F238E27FC236}">
                <a16:creationId xmlns:a16="http://schemas.microsoft.com/office/drawing/2014/main" id="{B6E1CD75-4FFA-466F-89D2-B608C844DE3A}"/>
              </a:ext>
            </a:extLst>
          </p:cNvPr>
          <p:cNvPicPr>
            <a:picLocks noChangeAspect="1"/>
          </p:cNvPicPr>
          <p:nvPr/>
        </p:nvPicPr>
        <p:blipFill>
          <a:blip r:embed="rId4"/>
          <a:stretch>
            <a:fillRect/>
          </a:stretch>
        </p:blipFill>
        <p:spPr>
          <a:xfrm>
            <a:off x="551363" y="1147282"/>
            <a:ext cx="4020637" cy="2541109"/>
          </a:xfrm>
          <a:prstGeom prst="rect">
            <a:avLst/>
          </a:prstGeom>
        </p:spPr>
      </p:pic>
      <p:pic>
        <p:nvPicPr>
          <p:cNvPr id="10" name="图片 9">
            <a:extLst>
              <a:ext uri="{FF2B5EF4-FFF2-40B4-BE49-F238E27FC236}">
                <a16:creationId xmlns:a16="http://schemas.microsoft.com/office/drawing/2014/main" id="{A95CFCCB-5D52-4AAF-89F1-A8ABF6141BFF}"/>
              </a:ext>
            </a:extLst>
          </p:cNvPr>
          <p:cNvPicPr>
            <a:picLocks noChangeAspect="1"/>
          </p:cNvPicPr>
          <p:nvPr/>
        </p:nvPicPr>
        <p:blipFill>
          <a:blip r:embed="rId5"/>
          <a:stretch>
            <a:fillRect/>
          </a:stretch>
        </p:blipFill>
        <p:spPr>
          <a:xfrm>
            <a:off x="5078888" y="1147282"/>
            <a:ext cx="4020637" cy="2385963"/>
          </a:xfrm>
          <a:prstGeom prst="rect">
            <a:avLst/>
          </a:prstGeom>
        </p:spPr>
      </p:pic>
      <p:pic>
        <p:nvPicPr>
          <p:cNvPr id="11" name="图片 10">
            <a:extLst>
              <a:ext uri="{FF2B5EF4-FFF2-40B4-BE49-F238E27FC236}">
                <a16:creationId xmlns:a16="http://schemas.microsoft.com/office/drawing/2014/main" id="{EB2BC03B-CA27-4733-A98A-E412C640E11A}"/>
              </a:ext>
            </a:extLst>
          </p:cNvPr>
          <p:cNvPicPr>
            <a:picLocks noChangeAspect="1"/>
          </p:cNvPicPr>
          <p:nvPr/>
        </p:nvPicPr>
        <p:blipFill>
          <a:blip r:embed="rId6"/>
          <a:stretch>
            <a:fillRect/>
          </a:stretch>
        </p:blipFill>
        <p:spPr>
          <a:xfrm>
            <a:off x="501900" y="3533245"/>
            <a:ext cx="4119562" cy="2440905"/>
          </a:xfrm>
          <a:prstGeom prst="rect">
            <a:avLst/>
          </a:prstGeom>
        </p:spPr>
      </p:pic>
      <p:pic>
        <p:nvPicPr>
          <p:cNvPr id="3" name="已录下的声音">
            <a:hlinkClick r:id="" action="ppaction://media"/>
            <a:extLst>
              <a:ext uri="{FF2B5EF4-FFF2-40B4-BE49-F238E27FC236}">
                <a16:creationId xmlns:a16="http://schemas.microsoft.com/office/drawing/2014/main" id="{6147A181-5673-42B3-9048-49B3CCFED93B}"/>
              </a:ext>
            </a:extLst>
          </p:cNvPr>
          <p:cNvPicPr>
            <a:picLocks noChangeAspect="1"/>
          </p:cNvPicPr>
          <p:nvPr>
            <a:audioFile r:link="rId1"/>
            <p:extLst>
              <p:ext uri="{DAA4B4D4-6D71-4841-9C94-3DE7FCFB9230}">
                <p14:media xmlns:p14="http://schemas.microsoft.com/office/powerpoint/2010/main" r:embed="rId2">
                  <p14:trim end="236742.8775"/>
                </p14:media>
              </p:ext>
            </p:extLst>
          </p:nvPr>
        </p:nvPicPr>
        <p:blipFill>
          <a:blip r:embed="rId7"/>
          <a:stretch>
            <a:fillRect/>
          </a:stretch>
        </p:blipFill>
        <p:spPr>
          <a:xfrm>
            <a:off x="8077200" y="6092484"/>
            <a:ext cx="609600" cy="609600"/>
          </a:xfrm>
          <a:prstGeom prst="rect">
            <a:avLst/>
          </a:prstGeom>
        </p:spPr>
      </p:pic>
    </p:spTree>
    <p:extLst>
      <p:ext uri="{BB962C8B-B14F-4D97-AF65-F5344CB8AC3E}">
        <p14:creationId xmlns:p14="http://schemas.microsoft.com/office/powerpoint/2010/main" val="522618686"/>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800" b="1" dirty="0">
                <a:solidFill>
                  <a:srgbClr val="13294B"/>
                </a:solidFill>
                <a:latin typeface="Georgia" charset="0"/>
                <a:ea typeface="Georgia" charset="0"/>
                <a:cs typeface="Georgia" charset="0"/>
              </a:rPr>
              <a:t>Model &amp; Conclusion</a:t>
            </a:r>
          </a:p>
        </p:txBody>
      </p:sp>
      <p:pic>
        <p:nvPicPr>
          <p:cNvPr id="3" name="图片 2">
            <a:extLst>
              <a:ext uri="{FF2B5EF4-FFF2-40B4-BE49-F238E27FC236}">
                <a16:creationId xmlns:a16="http://schemas.microsoft.com/office/drawing/2014/main" id="{9E4C667D-335F-4E13-A7FA-4C7BB5435AFD}"/>
              </a:ext>
            </a:extLst>
          </p:cNvPr>
          <p:cNvPicPr>
            <a:picLocks noChangeAspect="1"/>
          </p:cNvPicPr>
          <p:nvPr/>
        </p:nvPicPr>
        <p:blipFill>
          <a:blip r:embed="rId4"/>
          <a:stretch>
            <a:fillRect/>
          </a:stretch>
        </p:blipFill>
        <p:spPr>
          <a:xfrm>
            <a:off x="457200" y="1171574"/>
            <a:ext cx="7846089" cy="1641963"/>
          </a:xfrm>
          <a:prstGeom prst="rect">
            <a:avLst/>
          </a:prstGeom>
        </p:spPr>
      </p:pic>
      <p:sp>
        <p:nvSpPr>
          <p:cNvPr id="4" name="Content Placeholder 2">
            <a:extLst>
              <a:ext uri="{FF2B5EF4-FFF2-40B4-BE49-F238E27FC236}">
                <a16:creationId xmlns:a16="http://schemas.microsoft.com/office/drawing/2014/main" id="{0EEE53C6-7ED4-4236-87B8-D2B2EF21FBAA}"/>
              </a:ext>
            </a:extLst>
          </p:cNvPr>
          <p:cNvSpPr>
            <a:spLocks noGrp="1"/>
          </p:cNvSpPr>
          <p:nvPr>
            <p:ph idx="1"/>
          </p:nvPr>
        </p:nvSpPr>
        <p:spPr>
          <a:xfrm>
            <a:off x="457200" y="3235568"/>
            <a:ext cx="7045036" cy="3097741"/>
          </a:xfrm>
        </p:spPr>
        <p:txBody>
          <a:bodyPr/>
          <a:lstStyle/>
          <a:p>
            <a:r>
              <a:rPr lang="en-US" sz="2400" dirty="0"/>
              <a:t>After analyzing the countries from 2015 to 2017, we conclude that countries which </a:t>
            </a:r>
            <a:r>
              <a:rPr lang="en-US" altLang="zh-CN" sz="2400" dirty="0"/>
              <a:t>are happier </a:t>
            </a:r>
            <a:r>
              <a:rPr lang="en-US" sz="2400" dirty="0"/>
              <a:t>have longer life expectancy. </a:t>
            </a:r>
            <a:r>
              <a:rPr lang="zh-CN" altLang="en-US" sz="2400" dirty="0"/>
              <a:t> </a:t>
            </a:r>
            <a:r>
              <a:rPr lang="en-US" altLang="zh-CN" sz="2400" dirty="0"/>
              <a:t>People</a:t>
            </a:r>
            <a:r>
              <a:rPr lang="zh-CN" altLang="en-US" sz="2400" dirty="0"/>
              <a:t> </a:t>
            </a:r>
            <a:r>
              <a:rPr lang="en-US" altLang="zh-CN" sz="2400" dirty="0"/>
              <a:t>in</a:t>
            </a:r>
            <a:r>
              <a:rPr lang="zh-CN" altLang="en-US" sz="2400" dirty="0"/>
              <a:t> </a:t>
            </a:r>
            <a:r>
              <a:rPr lang="en-US" altLang="zh-CN" sz="2400" dirty="0"/>
              <a:t>happier</a:t>
            </a:r>
            <a:r>
              <a:rPr lang="zh-CN" altLang="en-US" sz="2400" dirty="0"/>
              <a:t> </a:t>
            </a:r>
            <a:r>
              <a:rPr lang="en-US" altLang="zh-CN" sz="2400" dirty="0"/>
              <a:t>countries</a:t>
            </a:r>
            <a:r>
              <a:rPr lang="zh-CN" altLang="en-US" sz="2400" dirty="0"/>
              <a:t> </a:t>
            </a:r>
            <a:r>
              <a:rPr lang="en-US" altLang="zh-CN" sz="2400" dirty="0"/>
              <a:t>are</a:t>
            </a:r>
            <a:r>
              <a:rPr lang="zh-CN" altLang="en-US" sz="2400" dirty="0"/>
              <a:t> </a:t>
            </a:r>
            <a:r>
              <a:rPr lang="en-US" altLang="zh-CN" sz="2400" dirty="0"/>
              <a:t>healthier.</a:t>
            </a:r>
            <a:endParaRPr lang="en-US" sz="2400" dirty="0"/>
          </a:p>
        </p:txBody>
      </p:sp>
      <p:pic>
        <p:nvPicPr>
          <p:cNvPr id="6" name="已录下的声音">
            <a:hlinkClick r:id="" action="ppaction://media"/>
            <a:extLst>
              <a:ext uri="{FF2B5EF4-FFF2-40B4-BE49-F238E27FC236}">
                <a16:creationId xmlns:a16="http://schemas.microsoft.com/office/drawing/2014/main" id="{70A950A0-F69C-4B70-9D9C-9FD9A63ED56F}"/>
              </a:ext>
            </a:extLst>
          </p:cNvPr>
          <p:cNvPicPr>
            <a:picLocks noChangeAspect="1"/>
          </p:cNvPicPr>
          <p:nvPr>
            <a:audioFile r:link="rId1"/>
            <p:extLst>
              <p:ext uri="{DAA4B4D4-6D71-4841-9C94-3DE7FCFB9230}">
                <p14:media xmlns:p14="http://schemas.microsoft.com/office/powerpoint/2010/main" r:embed="rId2">
                  <p14:trim end="219018.3197"/>
                </p14:media>
              </p:ext>
            </p:extLst>
          </p:nvPr>
        </p:nvPicPr>
        <p:blipFill>
          <a:blip r:embed="rId5"/>
          <a:stretch>
            <a:fillRect/>
          </a:stretch>
        </p:blipFill>
        <p:spPr>
          <a:xfrm>
            <a:off x="8077200" y="6135858"/>
            <a:ext cx="609600" cy="609600"/>
          </a:xfrm>
          <a:prstGeom prst="rect">
            <a:avLst/>
          </a:prstGeom>
        </p:spPr>
      </p:pic>
    </p:spTree>
    <p:extLst>
      <p:ext uri="{BB962C8B-B14F-4D97-AF65-F5344CB8AC3E}">
        <p14:creationId xmlns:p14="http://schemas.microsoft.com/office/powerpoint/2010/main" val="1664961666"/>
      </p:ext>
    </p:extLst>
  </p:cSld>
  <p:clrMapOvr>
    <a:masterClrMapping/>
  </p:clrMapOvr>
  <mc:AlternateContent xmlns:mc="http://schemas.openxmlformats.org/markup-compatibility/2006" xmlns:p14="http://schemas.microsoft.com/office/powerpoint/2010/main">
    <mc:Choice Requires="p14">
      <p:transition spd="slow" p14:dur="2000" advTm="22000"/>
    </mc:Choice>
    <mc:Fallback xmlns="">
      <p:transition spd="slow"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08237"/>
            <a:ext cx="8305800" cy="1143000"/>
          </a:xfrm>
        </p:spPr>
        <p:txBody>
          <a:bodyPr/>
          <a:lstStyle/>
          <a:p>
            <a:r>
              <a:rPr lang="en-US" b="1" dirty="0">
                <a:solidFill>
                  <a:srgbClr val="13294B"/>
                </a:solidFill>
                <a:latin typeface="Georgia" charset="0"/>
                <a:ea typeface="Georgia" charset="0"/>
                <a:cs typeface="Georgia" charset="0"/>
              </a:rPr>
              <a:t>Q&amp;A</a:t>
            </a:r>
          </a:p>
        </p:txBody>
      </p:sp>
      <p:pic>
        <p:nvPicPr>
          <p:cNvPr id="7" name="Audio 6">
            <a:hlinkClick r:id="" action="ppaction://media"/>
            <a:extLst>
              <a:ext uri="{FF2B5EF4-FFF2-40B4-BE49-F238E27FC236}">
                <a16:creationId xmlns:a16="http://schemas.microsoft.com/office/drawing/2014/main" id="{22411583-6251-C242-A133-1E9FAD2285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46371911"/>
      </p:ext>
    </p:extLst>
  </p:cSld>
  <p:clrMapOvr>
    <a:masterClrMapping/>
  </p:clrMapOvr>
  <mc:AlternateContent xmlns:mc="http://schemas.openxmlformats.org/markup-compatibility/2006" xmlns:p14="http://schemas.microsoft.com/office/powerpoint/2010/main">
    <mc:Choice Requires="p14">
      <p:transition spd="slow" p14:dur="2000" advTm="12819"/>
    </mc:Choice>
    <mc:Fallback xmlns="">
      <p:transition spd="slow" advTm="12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txBox="1">
            <a:spLocks/>
          </p:cNvSpPr>
          <p:nvPr/>
        </p:nvSpPr>
        <p:spPr>
          <a:xfrm>
            <a:off x="261257" y="2224088"/>
            <a:ext cx="8752114" cy="1930311"/>
          </a:xfrm>
          <a:prstGeom prst="rect">
            <a:avLst/>
          </a:prstGeom>
        </p:spPr>
        <p:txBody>
          <a:bodyPr/>
          <a:lstStyle>
            <a:lvl1pPr marL="0" indent="0" algn="l" defTabSz="457200" rtl="0" eaLnBrk="1" latinLnBrk="0" hangingPunct="1">
              <a:spcBef>
                <a:spcPct val="20000"/>
              </a:spcBef>
              <a:buFont typeface="Arial"/>
              <a:buNone/>
              <a:defRPr sz="1400" b="1"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8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4000" dirty="0">
                <a:solidFill>
                  <a:schemeClr val="bg1"/>
                </a:solidFill>
                <a:latin typeface="Georgia" charset="0"/>
                <a:ea typeface="Georgia" charset="0"/>
                <a:cs typeface="Georgia" charset="0"/>
              </a:rPr>
              <a:t>                     </a:t>
            </a:r>
            <a:endParaRPr lang="en-US" sz="2000" dirty="0">
              <a:solidFill>
                <a:schemeClr val="bg1"/>
              </a:solidFill>
              <a:latin typeface="Georgia" charset="0"/>
              <a:ea typeface="Georgia" charset="0"/>
              <a:cs typeface="Georgia" charset="0"/>
            </a:endParaRPr>
          </a:p>
        </p:txBody>
      </p:sp>
      <p:sp>
        <p:nvSpPr>
          <p:cNvPr id="3" name="TextBox 2">
            <a:extLst>
              <a:ext uri="{FF2B5EF4-FFF2-40B4-BE49-F238E27FC236}">
                <a16:creationId xmlns:a16="http://schemas.microsoft.com/office/drawing/2014/main" id="{2FF5DC26-11FB-DF49-9734-730D32883F17}"/>
              </a:ext>
            </a:extLst>
          </p:cNvPr>
          <p:cNvSpPr txBox="1"/>
          <p:nvPr/>
        </p:nvSpPr>
        <p:spPr>
          <a:xfrm>
            <a:off x="2928257" y="2438400"/>
            <a:ext cx="2932213" cy="769441"/>
          </a:xfrm>
          <a:prstGeom prst="rect">
            <a:avLst/>
          </a:prstGeom>
          <a:noFill/>
        </p:spPr>
        <p:txBody>
          <a:bodyPr wrap="none" rtlCol="0">
            <a:spAutoFit/>
          </a:bodyPr>
          <a:lstStyle/>
          <a:p>
            <a:r>
              <a:rPr lang="en-US" sz="4400" b="1" dirty="0">
                <a:solidFill>
                  <a:schemeClr val="bg1"/>
                </a:solidFill>
              </a:rPr>
              <a:t>Thank you</a:t>
            </a:r>
          </a:p>
        </p:txBody>
      </p:sp>
      <p:pic>
        <p:nvPicPr>
          <p:cNvPr id="8" name="Audio 7">
            <a:hlinkClick r:id="" action="ppaction://media"/>
            <a:extLst>
              <a:ext uri="{FF2B5EF4-FFF2-40B4-BE49-F238E27FC236}">
                <a16:creationId xmlns:a16="http://schemas.microsoft.com/office/drawing/2014/main" id="{43450160-B42B-3E4B-8015-625B53B409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679456901"/>
      </p:ext>
    </p:extLst>
  </p:cSld>
  <p:clrMapOvr>
    <a:masterClrMapping/>
  </p:clrMapOvr>
  <mc:AlternateContent xmlns:mc="http://schemas.openxmlformats.org/markup-compatibility/2006" xmlns:p14="http://schemas.microsoft.com/office/powerpoint/2010/main">
    <mc:Choice Requires="p14">
      <p:transition spd="slow" p14:dur="2000" advTm="4424"/>
    </mc:Choice>
    <mc:Fallback xmlns="">
      <p:transition spd="slow" advTm="4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13294B"/>
                </a:solidFill>
                <a:latin typeface="Georgia" charset="0"/>
                <a:ea typeface="Georgia" charset="0"/>
                <a:cs typeface="Georgia" charset="0"/>
              </a:rPr>
              <a:t>Data sets</a:t>
            </a:r>
          </a:p>
        </p:txBody>
      </p:sp>
      <p:sp>
        <p:nvSpPr>
          <p:cNvPr id="3" name="Content Placeholder 2"/>
          <p:cNvSpPr>
            <a:spLocks noGrp="1"/>
          </p:cNvSpPr>
          <p:nvPr>
            <p:ph idx="1"/>
          </p:nvPr>
        </p:nvSpPr>
        <p:spPr>
          <a:xfrm>
            <a:off x="381000" y="1600200"/>
            <a:ext cx="8305800" cy="4320309"/>
          </a:xfrm>
        </p:spPr>
        <p:txBody>
          <a:bodyPr/>
          <a:lstStyle/>
          <a:p>
            <a:r>
              <a:rPr lang="en-US" sz="2400" dirty="0">
                <a:solidFill>
                  <a:srgbClr val="13294B"/>
                </a:solidFill>
                <a:latin typeface="Calibri" charset="0"/>
                <a:ea typeface="Calibri" charset="0"/>
                <a:cs typeface="Calibri" charset="0"/>
              </a:rPr>
              <a:t>World Happiness Reports (Year 2015, Year 2016, Year 2017)</a:t>
            </a:r>
          </a:p>
          <a:p>
            <a:pPr lvl="1"/>
            <a:r>
              <a:rPr lang="en-US" sz="2000" dirty="0">
                <a:solidFill>
                  <a:srgbClr val="13294B"/>
                </a:solidFill>
                <a:latin typeface="Calibri" charset="0"/>
                <a:ea typeface="Calibri" charset="0"/>
                <a:cs typeface="Calibri" charset="0"/>
              </a:rPr>
              <a:t>From Kaggle </a:t>
            </a:r>
            <a:r>
              <a:rPr lang="en-US" altLang="zh-CN" sz="1800" dirty="0">
                <a:hlinkClick r:id="rId4">
                  <a:extLst>
                    <a:ext uri="{A12FA001-AC4F-418D-AE19-62706E023703}">
                      <ahyp:hlinkClr xmlns:ahyp="http://schemas.microsoft.com/office/drawing/2018/hyperlinkcolor" val="tx"/>
                    </a:ext>
                  </a:extLst>
                </a:hlinkClick>
              </a:rPr>
              <a:t>https://www.kaggle.com/unsdsn/world-happiness</a:t>
            </a:r>
            <a:endParaRPr lang="en-US" altLang="zh-CN" sz="1800" dirty="0"/>
          </a:p>
          <a:p>
            <a:pPr lvl="1"/>
            <a:r>
              <a:rPr lang="en-US" sz="2000" dirty="0">
                <a:solidFill>
                  <a:srgbClr val="13294B"/>
                </a:solidFill>
                <a:latin typeface="Calibri" charset="0"/>
                <a:cs typeface="Calibri" charset="0"/>
              </a:rPr>
              <a:t>Includes 160+ countries happiness score and rank</a:t>
            </a:r>
          </a:p>
          <a:p>
            <a:pPr lvl="1"/>
            <a:r>
              <a:rPr lang="en-US" sz="2000" dirty="0">
                <a:solidFill>
                  <a:srgbClr val="13294B"/>
                </a:solidFill>
                <a:latin typeface="Calibri" charset="0"/>
                <a:cs typeface="Calibri" charset="0"/>
              </a:rPr>
              <a:t>Also has six factors </a:t>
            </a:r>
            <a:r>
              <a:rPr lang="en-US" altLang="zh-CN" sz="2000" dirty="0">
                <a:solidFill>
                  <a:srgbClr val="13294B"/>
                </a:solidFill>
                <a:latin typeface="Calibri" charset="0"/>
                <a:cs typeface="Calibri" charset="0"/>
              </a:rPr>
              <a:t>GDP per Capita, Family, Life Expectancy, Freedom, Generosity, Trust Government Corruption</a:t>
            </a:r>
            <a:endParaRPr lang="en-US" sz="2000" dirty="0">
              <a:solidFill>
                <a:srgbClr val="13294B"/>
              </a:solidFill>
              <a:latin typeface="Calibri" charset="0"/>
              <a:cs typeface="Calibri" charset="0"/>
            </a:endParaRPr>
          </a:p>
          <a:p>
            <a:r>
              <a:rPr lang="en-US" sz="2400" dirty="0">
                <a:solidFill>
                  <a:srgbClr val="13294B"/>
                </a:solidFill>
                <a:latin typeface="Calibri" charset="0"/>
                <a:ea typeface="Calibri" charset="0"/>
                <a:cs typeface="Calibri" charset="0"/>
              </a:rPr>
              <a:t>National Footprint Accounts 2018 – The Ecological Footprint of 196 Countries</a:t>
            </a:r>
          </a:p>
          <a:p>
            <a:pPr lvl="1"/>
            <a:r>
              <a:rPr lang="en-US" altLang="zh-CN" sz="2000" dirty="0">
                <a:solidFill>
                  <a:srgbClr val="13294B"/>
                </a:solidFill>
                <a:latin typeface="Calibri" charset="0"/>
                <a:ea typeface="Calibri" charset="0"/>
                <a:cs typeface="Calibri" charset="0"/>
              </a:rPr>
              <a:t>From Kaggle </a:t>
            </a:r>
            <a:r>
              <a:rPr lang="en-US" altLang="zh-CN" sz="1800" dirty="0">
                <a:hlinkClick r:id="rId5"/>
              </a:rPr>
              <a:t>https://www.kaggle.com/footprintnetwork/national-footprint-accounts-2018</a:t>
            </a:r>
            <a:endParaRPr lang="en-US" altLang="zh-CN" sz="1800" dirty="0"/>
          </a:p>
          <a:p>
            <a:pPr lvl="1"/>
            <a:r>
              <a:rPr lang="en-US" altLang="zh-CN" sz="2000" dirty="0">
                <a:solidFill>
                  <a:srgbClr val="13294B"/>
                </a:solidFill>
                <a:latin typeface="Calibri" charset="0"/>
                <a:cs typeface="Calibri" charset="0"/>
              </a:rPr>
              <a:t>87021 rows and 15 columns</a:t>
            </a:r>
          </a:p>
          <a:p>
            <a:pPr lvl="1"/>
            <a:r>
              <a:rPr lang="en-US" altLang="zh-CN" sz="2000" dirty="0">
                <a:solidFill>
                  <a:srgbClr val="13294B"/>
                </a:solidFill>
                <a:latin typeface="Calibri" charset="0"/>
                <a:cs typeface="Calibri" charset="0"/>
              </a:rPr>
              <a:t>Shows Ecological Footprint of Consumption for 196 countries from data years 1961 to 2014</a:t>
            </a:r>
          </a:p>
        </p:txBody>
      </p:sp>
      <p:pic>
        <p:nvPicPr>
          <p:cNvPr id="4" name="Audio 3">
            <a:hlinkClick r:id="" action="ppaction://media"/>
            <a:extLst>
              <a:ext uri="{FF2B5EF4-FFF2-40B4-BE49-F238E27FC236}">
                <a16:creationId xmlns:a16="http://schemas.microsoft.com/office/drawing/2014/main" id="{5F646EFE-A0B8-A742-B30A-D73AB4CB1F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236110187"/>
      </p:ext>
    </p:extLst>
  </p:cSld>
  <p:clrMapOvr>
    <a:masterClrMapping/>
  </p:clrMapOvr>
  <mc:AlternateContent xmlns:mc="http://schemas.openxmlformats.org/markup-compatibility/2006" xmlns:p14="http://schemas.microsoft.com/office/powerpoint/2010/main">
    <mc:Choice Requires="p14">
      <p:transition spd="slow" p14:dur="2000" advTm="53490"/>
    </mc:Choice>
    <mc:Fallback xmlns="">
      <p:transition spd="slow" advTm="53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solidFill>
                  <a:srgbClr val="13294B"/>
                </a:solidFill>
                <a:latin typeface="Georgia" charset="0"/>
                <a:ea typeface="Georgia" charset="0"/>
                <a:cs typeface="Georgia" charset="0"/>
              </a:rPr>
              <a:t>Data sets</a:t>
            </a:r>
          </a:p>
        </p:txBody>
      </p:sp>
      <p:sp>
        <p:nvSpPr>
          <p:cNvPr id="3" name="Content Placeholder 2"/>
          <p:cNvSpPr>
            <a:spLocks noGrp="1"/>
          </p:cNvSpPr>
          <p:nvPr>
            <p:ph idx="1"/>
          </p:nvPr>
        </p:nvSpPr>
        <p:spPr>
          <a:xfrm>
            <a:off x="381000" y="1600200"/>
            <a:ext cx="8305800" cy="4320309"/>
          </a:xfrm>
        </p:spPr>
        <p:txBody>
          <a:bodyPr/>
          <a:lstStyle/>
          <a:p>
            <a:r>
              <a:rPr lang="en-US" sz="2400" dirty="0">
                <a:solidFill>
                  <a:srgbClr val="13294B"/>
                </a:solidFill>
                <a:latin typeface="Calibri" charset="0"/>
                <a:ea typeface="Calibri" charset="0"/>
                <a:cs typeface="Calibri" charset="0"/>
              </a:rPr>
              <a:t>World Economic and Financial Surveys – World Economic Outlook Database – </a:t>
            </a:r>
            <a:r>
              <a:rPr lang="en-US" sz="2400" dirty="0" err="1">
                <a:solidFill>
                  <a:srgbClr val="13294B"/>
                </a:solidFill>
                <a:latin typeface="Calibri" charset="0"/>
                <a:ea typeface="Calibri" charset="0"/>
                <a:cs typeface="Calibri" charset="0"/>
              </a:rPr>
              <a:t>WEODataCPI</a:t>
            </a:r>
            <a:r>
              <a:rPr lang="en-US" sz="2400" dirty="0">
                <a:solidFill>
                  <a:srgbClr val="13294B"/>
                </a:solidFill>
                <a:latin typeface="Calibri" charset="0"/>
                <a:ea typeface="Calibri" charset="0"/>
                <a:cs typeface="Calibri" charset="0"/>
              </a:rPr>
              <a:t> </a:t>
            </a:r>
            <a:endParaRPr lang="en-US" sz="2000" dirty="0">
              <a:solidFill>
                <a:srgbClr val="13294B"/>
              </a:solidFill>
              <a:latin typeface="Calibri" charset="0"/>
              <a:ea typeface="Calibri" charset="0"/>
              <a:cs typeface="Calibri" charset="0"/>
            </a:endParaRPr>
          </a:p>
          <a:p>
            <a:r>
              <a:rPr lang="en-US" sz="2400" dirty="0">
                <a:solidFill>
                  <a:srgbClr val="13294B"/>
                </a:solidFill>
                <a:latin typeface="Calibri" charset="0"/>
                <a:ea typeface="Calibri" charset="0"/>
                <a:cs typeface="Calibri" charset="0"/>
              </a:rPr>
              <a:t>World Economic and Financial Surveys – World Economic Outlook Database – </a:t>
            </a:r>
            <a:r>
              <a:rPr lang="en-US" sz="2400" dirty="0" err="1">
                <a:solidFill>
                  <a:srgbClr val="13294B"/>
                </a:solidFill>
                <a:latin typeface="Calibri" charset="0"/>
                <a:ea typeface="Calibri" charset="0"/>
                <a:cs typeface="Calibri" charset="0"/>
              </a:rPr>
              <a:t>WEODataGDP</a:t>
            </a:r>
            <a:endParaRPr lang="en-US" sz="2400" dirty="0">
              <a:solidFill>
                <a:srgbClr val="13294B"/>
              </a:solidFill>
              <a:latin typeface="Calibri" charset="0"/>
              <a:ea typeface="Calibri" charset="0"/>
              <a:cs typeface="Calibri" charset="0"/>
            </a:endParaRPr>
          </a:p>
          <a:p>
            <a:pPr lvl="1"/>
            <a:r>
              <a:rPr lang="en-US" sz="2000" dirty="0">
                <a:solidFill>
                  <a:srgbClr val="13294B"/>
                </a:solidFill>
                <a:latin typeface="Calibri" charset="0"/>
                <a:cs typeface="Calibri" charset="0"/>
              </a:rPr>
              <a:t>From t</a:t>
            </a:r>
            <a:r>
              <a:rPr lang="en-US" altLang="zh-CN" sz="2000" dirty="0">
                <a:solidFill>
                  <a:srgbClr val="13294B"/>
                </a:solidFill>
                <a:latin typeface="Calibri" charset="0"/>
                <a:cs typeface="Calibri" charset="0"/>
              </a:rPr>
              <a:t>he organization of International Monetary Fund </a:t>
            </a:r>
            <a:r>
              <a:rPr lang="en-US" altLang="zh-CN" sz="1800" dirty="0">
                <a:hlinkClick r:id="rId4">
                  <a:extLst>
                    <a:ext uri="{A12FA001-AC4F-418D-AE19-62706E023703}">
                      <ahyp:hlinkClr xmlns:ahyp="http://schemas.microsoft.com/office/drawing/2018/hyperlinkcolor" val="tx"/>
                    </a:ext>
                  </a:extLst>
                </a:hlinkClick>
              </a:rPr>
              <a:t>https://www.imf.org/external/pubs/ft/weo/2019/02/weodata/index.aspx</a:t>
            </a:r>
            <a:endParaRPr lang="en-US" altLang="zh-CN" sz="1800" dirty="0"/>
          </a:p>
          <a:p>
            <a:pPr lvl="1"/>
            <a:r>
              <a:rPr lang="en-US" sz="2000" dirty="0">
                <a:solidFill>
                  <a:srgbClr val="13294B"/>
                </a:solidFill>
                <a:latin typeface="Calibri" charset="0"/>
                <a:cs typeface="Calibri" charset="0"/>
              </a:rPr>
              <a:t>Contains selected macroeconomic data series from the statistical appendix of the World Economic Outlook report, which presents the IMF staff's analysis and projections of economic developments at the global level, in major country groups and in many individual countries.</a:t>
            </a:r>
          </a:p>
          <a:p>
            <a:pPr marL="0" indent="0">
              <a:buNone/>
            </a:pPr>
            <a:endParaRPr lang="en-US" sz="2400" dirty="0">
              <a:solidFill>
                <a:srgbClr val="13294B"/>
              </a:solidFill>
              <a:latin typeface="Calibri" charset="0"/>
              <a:ea typeface="Calibri" charset="0"/>
              <a:cs typeface="Calibri" charset="0"/>
            </a:endParaRPr>
          </a:p>
        </p:txBody>
      </p:sp>
      <p:pic>
        <p:nvPicPr>
          <p:cNvPr id="4" name="Audio 3">
            <a:hlinkClick r:id="" action="ppaction://media"/>
            <a:extLst>
              <a:ext uri="{FF2B5EF4-FFF2-40B4-BE49-F238E27FC236}">
                <a16:creationId xmlns:a16="http://schemas.microsoft.com/office/drawing/2014/main" id="{02E58F47-9CC2-9A40-B0A6-00A970219A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01311625"/>
      </p:ext>
    </p:extLst>
  </p:cSld>
  <p:clrMapOvr>
    <a:masterClrMapping/>
  </p:clrMapOvr>
  <mc:AlternateContent xmlns:mc="http://schemas.openxmlformats.org/markup-compatibility/2006" xmlns:p14="http://schemas.microsoft.com/office/powerpoint/2010/main">
    <mc:Choice Requires="p14">
      <p:transition spd="slow" p14:dur="2000" advTm="32249"/>
    </mc:Choice>
    <mc:Fallback xmlns="">
      <p:transition spd="slow" advTm="32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7045036" cy="1143000"/>
          </a:xfrm>
        </p:spPr>
        <p:txBody>
          <a:bodyPr/>
          <a:lstStyle/>
          <a:p>
            <a:pPr algn="l"/>
            <a:r>
              <a:rPr lang="en-US" b="1" dirty="0">
                <a:solidFill>
                  <a:srgbClr val="13294B"/>
                </a:solidFill>
                <a:latin typeface="Georgia" charset="0"/>
                <a:ea typeface="Georgia" charset="0"/>
                <a:cs typeface="Georgia" charset="0"/>
              </a:rPr>
              <a:t>Hypotheses</a:t>
            </a:r>
          </a:p>
        </p:txBody>
      </p:sp>
      <p:sp>
        <p:nvSpPr>
          <p:cNvPr id="3" name="Content Placeholder 2"/>
          <p:cNvSpPr>
            <a:spLocks noGrp="1"/>
          </p:cNvSpPr>
          <p:nvPr>
            <p:ph idx="1"/>
          </p:nvPr>
        </p:nvSpPr>
        <p:spPr>
          <a:xfrm>
            <a:off x="381000" y="1937658"/>
            <a:ext cx="7045036" cy="4212772"/>
          </a:xfrm>
        </p:spPr>
        <p:txBody>
          <a:bodyPr/>
          <a:lstStyle/>
          <a:p>
            <a:r>
              <a:rPr lang="en-US" dirty="0"/>
              <a:t>Countries which have higher GDP and CPI are happier</a:t>
            </a:r>
          </a:p>
          <a:p>
            <a:r>
              <a:rPr lang="en-US" dirty="0"/>
              <a:t>Countries which have bigger ecological footprints are happier</a:t>
            </a:r>
          </a:p>
          <a:p>
            <a:r>
              <a:rPr lang="en-US" dirty="0"/>
              <a:t>The people who </a:t>
            </a:r>
            <a:r>
              <a:rPr lang="en-US" altLang="zh-CN" dirty="0"/>
              <a:t>live </a:t>
            </a:r>
            <a:r>
              <a:rPr lang="en-US" dirty="0"/>
              <a:t>in happier countries are healthier</a:t>
            </a:r>
          </a:p>
          <a:p>
            <a:endParaRPr lang="en-US" b="1" dirty="0"/>
          </a:p>
          <a:p>
            <a:endParaRPr lang="en-US" b="1" dirty="0"/>
          </a:p>
          <a:p>
            <a:endParaRPr lang="en-US" dirty="0"/>
          </a:p>
        </p:txBody>
      </p:sp>
      <p:pic>
        <p:nvPicPr>
          <p:cNvPr id="5" name="Audio 4">
            <a:hlinkClick r:id="" action="ppaction://media"/>
            <a:extLst>
              <a:ext uri="{FF2B5EF4-FFF2-40B4-BE49-F238E27FC236}">
                <a16:creationId xmlns:a16="http://schemas.microsoft.com/office/drawing/2014/main" id="{8F43CAB5-3201-884F-8874-FE0C8AC854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008234423"/>
      </p:ext>
    </p:extLst>
  </p:cSld>
  <p:clrMapOvr>
    <a:masterClrMapping/>
  </p:clrMapOvr>
  <mc:AlternateContent xmlns:mc="http://schemas.openxmlformats.org/markup-compatibility/2006" xmlns:p14="http://schemas.microsoft.com/office/powerpoint/2010/main">
    <mc:Choice Requires="p14">
      <p:transition spd="slow" p14:dur="2000" advTm="30301"/>
    </mc:Choice>
    <mc:Fallback xmlns="">
      <p:transition spd="slow" advTm="30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7045036" cy="1143000"/>
          </a:xfrm>
        </p:spPr>
        <p:txBody>
          <a:bodyPr/>
          <a:lstStyle/>
          <a:p>
            <a:pPr algn="l"/>
            <a:r>
              <a:rPr lang="en-US" b="1" dirty="0">
                <a:solidFill>
                  <a:srgbClr val="13294B"/>
                </a:solidFill>
                <a:latin typeface="Georgia" charset="0"/>
                <a:ea typeface="Georgia" charset="0"/>
                <a:cs typeface="Georgia" charset="0"/>
              </a:rPr>
              <a:t>Functions</a:t>
            </a:r>
          </a:p>
        </p:txBody>
      </p:sp>
      <p:sp>
        <p:nvSpPr>
          <p:cNvPr id="3" name="Content Placeholder 2"/>
          <p:cNvSpPr>
            <a:spLocks noGrp="1"/>
          </p:cNvSpPr>
          <p:nvPr>
            <p:ph idx="1"/>
          </p:nvPr>
        </p:nvSpPr>
        <p:spPr>
          <a:xfrm>
            <a:off x="381000" y="1937658"/>
            <a:ext cx="7045036" cy="4212772"/>
          </a:xfrm>
        </p:spPr>
        <p:txBody>
          <a:bodyPr/>
          <a:lstStyle/>
          <a:p>
            <a:endParaRPr lang="en-US" b="1" dirty="0"/>
          </a:p>
          <a:p>
            <a:endParaRPr lang="en-US" b="1" dirty="0"/>
          </a:p>
          <a:p>
            <a:endParaRPr lang="en-US" dirty="0"/>
          </a:p>
        </p:txBody>
      </p:sp>
      <p:pic>
        <p:nvPicPr>
          <p:cNvPr id="5" name="Picture 4">
            <a:extLst>
              <a:ext uri="{FF2B5EF4-FFF2-40B4-BE49-F238E27FC236}">
                <a16:creationId xmlns:a16="http://schemas.microsoft.com/office/drawing/2014/main" id="{AB6D338D-1A5D-5441-B285-9EEE5080B6B2}"/>
              </a:ext>
            </a:extLst>
          </p:cNvPr>
          <p:cNvPicPr>
            <a:picLocks noChangeAspect="1"/>
          </p:cNvPicPr>
          <p:nvPr/>
        </p:nvPicPr>
        <p:blipFill>
          <a:blip r:embed="rId4"/>
          <a:srcRect/>
          <a:stretch/>
        </p:blipFill>
        <p:spPr>
          <a:xfrm>
            <a:off x="316675" y="1733216"/>
            <a:ext cx="7045037" cy="2795349"/>
          </a:xfrm>
          <a:prstGeom prst="rect">
            <a:avLst/>
          </a:prstGeom>
        </p:spPr>
      </p:pic>
      <p:pic>
        <p:nvPicPr>
          <p:cNvPr id="4" name="Audio 3">
            <a:hlinkClick r:id="" action="ppaction://media"/>
            <a:extLst>
              <a:ext uri="{FF2B5EF4-FFF2-40B4-BE49-F238E27FC236}">
                <a16:creationId xmlns:a16="http://schemas.microsoft.com/office/drawing/2014/main" id="{D11BDD43-954C-914D-AE19-4EA3CD79D3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385103723"/>
      </p:ext>
    </p:extLst>
  </p:cSld>
  <p:clrMapOvr>
    <a:masterClrMapping/>
  </p:clrMapOvr>
  <mc:AlternateContent xmlns:mc="http://schemas.openxmlformats.org/markup-compatibility/2006" xmlns:p14="http://schemas.microsoft.com/office/powerpoint/2010/main">
    <mc:Choice Requires="p14">
      <p:transition spd="slow" p14:dur="2000" advTm="16701"/>
    </mc:Choice>
    <mc:Fallback xmlns="">
      <p:transition spd="slow" advTm="16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7045036" cy="1143000"/>
          </a:xfrm>
        </p:spPr>
        <p:txBody>
          <a:bodyPr/>
          <a:lstStyle/>
          <a:p>
            <a:pPr algn="l"/>
            <a:r>
              <a:rPr lang="en-US" altLang="zh-CN" b="1" dirty="0">
                <a:solidFill>
                  <a:srgbClr val="13294B"/>
                </a:solidFill>
                <a:latin typeface="Georgia" charset="0"/>
                <a:ea typeface="Georgia" charset="0"/>
                <a:cs typeface="Georgia" charset="0"/>
              </a:rPr>
              <a:t>Functions</a:t>
            </a:r>
            <a:endParaRPr lang="en-US" b="1" dirty="0">
              <a:solidFill>
                <a:srgbClr val="13294B"/>
              </a:solidFill>
              <a:latin typeface="Georgia" charset="0"/>
              <a:ea typeface="Georgia" charset="0"/>
              <a:cs typeface="Georgia" charset="0"/>
            </a:endParaRPr>
          </a:p>
        </p:txBody>
      </p:sp>
      <p:sp>
        <p:nvSpPr>
          <p:cNvPr id="3" name="Content Placeholder 2"/>
          <p:cNvSpPr>
            <a:spLocks noGrp="1"/>
          </p:cNvSpPr>
          <p:nvPr>
            <p:ph idx="1"/>
          </p:nvPr>
        </p:nvSpPr>
        <p:spPr>
          <a:xfrm>
            <a:off x="381000" y="1937658"/>
            <a:ext cx="7045036" cy="4212772"/>
          </a:xfrm>
        </p:spPr>
        <p:txBody>
          <a:bodyPr/>
          <a:lstStyle/>
          <a:p>
            <a:endParaRPr lang="en-US" b="1" dirty="0"/>
          </a:p>
          <a:p>
            <a:endParaRPr lang="en-US" b="1" dirty="0"/>
          </a:p>
          <a:p>
            <a:endParaRPr lang="en-US" dirty="0"/>
          </a:p>
        </p:txBody>
      </p:sp>
      <p:pic>
        <p:nvPicPr>
          <p:cNvPr id="10" name="图片 9">
            <a:extLst>
              <a:ext uri="{FF2B5EF4-FFF2-40B4-BE49-F238E27FC236}">
                <a16:creationId xmlns:a16="http://schemas.microsoft.com/office/drawing/2014/main" id="{437B51E9-A49B-4683-8C60-48E641C2C005}"/>
              </a:ext>
            </a:extLst>
          </p:cNvPr>
          <p:cNvPicPr>
            <a:picLocks noChangeAspect="1"/>
          </p:cNvPicPr>
          <p:nvPr/>
        </p:nvPicPr>
        <p:blipFill>
          <a:blip r:embed="rId5"/>
          <a:stretch>
            <a:fillRect/>
          </a:stretch>
        </p:blipFill>
        <p:spPr>
          <a:xfrm>
            <a:off x="381000" y="1417638"/>
            <a:ext cx="7251365" cy="4012491"/>
          </a:xfrm>
          <a:prstGeom prst="rect">
            <a:avLst/>
          </a:prstGeom>
        </p:spPr>
      </p:pic>
      <p:pic>
        <p:nvPicPr>
          <p:cNvPr id="15" name="已录下的声音">
            <a:hlinkClick r:id="" action="ppaction://media"/>
            <a:extLst>
              <a:ext uri="{FF2B5EF4-FFF2-40B4-BE49-F238E27FC236}">
                <a16:creationId xmlns:a16="http://schemas.microsoft.com/office/drawing/2014/main" id="{96D05803-111E-4C3A-BE72-A449FE82DE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92086" y="5965874"/>
            <a:ext cx="609600" cy="609600"/>
          </a:xfrm>
          <a:prstGeom prst="rect">
            <a:avLst/>
          </a:prstGeom>
        </p:spPr>
      </p:pic>
    </p:spTree>
    <p:extLst>
      <p:ext uri="{BB962C8B-B14F-4D97-AF65-F5344CB8AC3E}">
        <p14:creationId xmlns:p14="http://schemas.microsoft.com/office/powerpoint/2010/main" val="538296957"/>
      </p:ext>
    </p:extLst>
  </p:cSld>
  <p:clrMapOvr>
    <a:masterClrMapping/>
  </p:clrMapOvr>
  <mc:AlternateContent xmlns:mc="http://schemas.openxmlformats.org/markup-compatibility/2006" xmlns:p14="http://schemas.microsoft.com/office/powerpoint/2010/main">
    <mc:Choice Requires="p14">
      <p:transition spd="slow" p14:dur="2000" advTm="23000"/>
    </mc:Choice>
    <mc:Fallback xmlns="">
      <p:transition spd="slow" advTm="2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5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400" b="1" dirty="0">
                <a:solidFill>
                  <a:srgbClr val="13294B"/>
                </a:solidFill>
                <a:latin typeface="Georgia" charset="0"/>
                <a:ea typeface="Georgia" charset="0"/>
                <a:cs typeface="Georgia" charset="0"/>
              </a:rPr>
              <a:t>Results</a:t>
            </a:r>
            <a:br>
              <a:rPr lang="en-US" sz="2400" b="1" dirty="0">
                <a:solidFill>
                  <a:srgbClr val="13294B"/>
                </a:solidFill>
                <a:latin typeface="Georgia" charset="0"/>
                <a:ea typeface="Georgia" charset="0"/>
                <a:cs typeface="Georgia" charset="0"/>
              </a:rPr>
            </a:br>
            <a:r>
              <a:rPr lang="en-US" sz="2400" b="1" dirty="0">
                <a:solidFill>
                  <a:srgbClr val="13294B"/>
                </a:solidFill>
                <a:latin typeface="Georgia" charset="0"/>
                <a:ea typeface="Georgia" charset="0"/>
                <a:cs typeface="Georgia" charset="0"/>
              </a:rPr>
              <a:t>	</a:t>
            </a:r>
            <a:r>
              <a:rPr lang="en-US" altLang="zh-CN" sz="2400" b="1" dirty="0">
                <a:solidFill>
                  <a:srgbClr val="13294B"/>
                </a:solidFill>
                <a:latin typeface="Georgia" charset="0"/>
                <a:ea typeface="Georgia" charset="0"/>
                <a:cs typeface="Georgia" charset="0"/>
              </a:rPr>
              <a:t>-</a:t>
            </a:r>
            <a:r>
              <a:rPr lang="en-US" altLang="zh-CN" sz="2400" dirty="0"/>
              <a:t>Countries which have higher GDP and CPI are happier</a:t>
            </a:r>
            <a:br>
              <a:rPr lang="en-US" altLang="zh-CN" sz="2400" dirty="0"/>
            </a:br>
            <a:endParaRPr lang="en-US" sz="2400" b="1" dirty="0">
              <a:solidFill>
                <a:srgbClr val="13294B"/>
              </a:solidFill>
              <a:latin typeface="Georgia" charset="0"/>
              <a:ea typeface="Georgia" charset="0"/>
              <a:cs typeface="Georgia" charset="0"/>
            </a:endParaRPr>
          </a:p>
        </p:txBody>
      </p:sp>
      <p:pic>
        <p:nvPicPr>
          <p:cNvPr id="5" name="Picture 4" descr="A screenshot of a cell phone&#10;&#10;Description automatically generated">
            <a:extLst>
              <a:ext uri="{FF2B5EF4-FFF2-40B4-BE49-F238E27FC236}">
                <a16:creationId xmlns:a16="http://schemas.microsoft.com/office/drawing/2014/main" id="{312B1F28-4C0B-154B-8A8B-1B2C04A60944}"/>
              </a:ext>
            </a:extLst>
          </p:cNvPr>
          <p:cNvPicPr>
            <a:picLocks noChangeAspect="1"/>
          </p:cNvPicPr>
          <p:nvPr/>
        </p:nvPicPr>
        <p:blipFill>
          <a:blip r:embed="rId4"/>
          <a:stretch>
            <a:fillRect/>
          </a:stretch>
        </p:blipFill>
        <p:spPr>
          <a:xfrm>
            <a:off x="170893" y="1862953"/>
            <a:ext cx="4232377" cy="313209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87F2F35-879C-3A42-B46C-779DA4E3275E}"/>
              </a:ext>
            </a:extLst>
          </p:cNvPr>
          <p:cNvPicPr>
            <a:picLocks noChangeAspect="1"/>
          </p:cNvPicPr>
          <p:nvPr/>
        </p:nvPicPr>
        <p:blipFill>
          <a:blip r:embed="rId5"/>
          <a:stretch>
            <a:fillRect/>
          </a:stretch>
        </p:blipFill>
        <p:spPr>
          <a:xfrm>
            <a:off x="4574597" y="1862953"/>
            <a:ext cx="4245430" cy="3132095"/>
          </a:xfrm>
          <a:prstGeom prst="rect">
            <a:avLst/>
          </a:prstGeom>
        </p:spPr>
      </p:pic>
      <p:pic>
        <p:nvPicPr>
          <p:cNvPr id="6" name="已录下的声音">
            <a:hlinkClick r:id="" action="ppaction://media"/>
            <a:extLst>
              <a:ext uri="{FF2B5EF4-FFF2-40B4-BE49-F238E27FC236}">
                <a16:creationId xmlns:a16="http://schemas.microsoft.com/office/drawing/2014/main" id="{FB94093F-68E2-4AC7-B6EE-93D2A4E16D05}"/>
              </a:ext>
            </a:extLst>
          </p:cNvPr>
          <p:cNvPicPr>
            <a:picLocks noChangeAspect="1"/>
          </p:cNvPicPr>
          <p:nvPr>
            <a:audioFile r:link="rId1"/>
            <p:extLst>
              <p:ext uri="{DAA4B4D4-6D71-4841-9C94-3DE7FCFB9230}">
                <p14:media xmlns:p14="http://schemas.microsoft.com/office/powerpoint/2010/main" r:embed="rId2">
                  <p14:trim end="80899.4285"/>
                </p14:media>
              </p:ext>
            </p:extLst>
          </p:nvPr>
        </p:nvPicPr>
        <p:blipFill>
          <a:blip r:embed="rId6"/>
          <a:stretch>
            <a:fillRect/>
          </a:stretch>
        </p:blipFill>
        <p:spPr>
          <a:xfrm>
            <a:off x="7643446" y="5973762"/>
            <a:ext cx="609600" cy="609600"/>
          </a:xfrm>
          <a:prstGeom prst="rect">
            <a:avLst/>
          </a:prstGeom>
        </p:spPr>
      </p:pic>
    </p:spTree>
    <p:extLst>
      <p:ext uri="{BB962C8B-B14F-4D97-AF65-F5344CB8AC3E}">
        <p14:creationId xmlns:p14="http://schemas.microsoft.com/office/powerpoint/2010/main" val="2280350271"/>
      </p:ext>
    </p:extLst>
  </p:cSld>
  <p:clrMapOvr>
    <a:masterClrMapping/>
  </p:clrMapOvr>
  <mc:AlternateContent xmlns:mc="http://schemas.openxmlformats.org/markup-compatibility/2006" xmlns:p14="http://schemas.microsoft.com/office/powerpoint/2010/main">
    <mc:Choice Requires="p14">
      <p:transition p14:dur="10" advTm="30000"/>
    </mc:Choice>
    <mc:Fallback xmlns="">
      <p:transition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82E98F-B8FB-47DC-8822-1B40AF433749}"/>
              </a:ext>
            </a:extLst>
          </p:cNvPr>
          <p:cNvSpPr>
            <a:spLocks noGrp="1"/>
          </p:cNvSpPr>
          <p:nvPr>
            <p:ph type="title"/>
          </p:nvPr>
        </p:nvSpPr>
        <p:spPr>
          <a:xfrm>
            <a:off x="381000" y="274638"/>
            <a:ext cx="8305800" cy="1143000"/>
          </a:xfrm>
        </p:spPr>
        <p:txBody>
          <a:bodyPr/>
          <a:lstStyle/>
          <a:p>
            <a:pPr algn="l"/>
            <a:r>
              <a:rPr lang="en-US" sz="2800" b="1" dirty="0">
                <a:solidFill>
                  <a:srgbClr val="13294B"/>
                </a:solidFill>
                <a:latin typeface="Georgia" charset="0"/>
                <a:ea typeface="Georgia" charset="0"/>
                <a:cs typeface="Georgia" charset="0"/>
              </a:rPr>
              <a:t>Conclusion</a:t>
            </a:r>
          </a:p>
        </p:txBody>
      </p:sp>
      <p:sp>
        <p:nvSpPr>
          <p:cNvPr id="5" name="Content Placeholder 2">
            <a:extLst>
              <a:ext uri="{FF2B5EF4-FFF2-40B4-BE49-F238E27FC236}">
                <a16:creationId xmlns:a16="http://schemas.microsoft.com/office/drawing/2014/main" id="{B8EC4225-D696-4A95-A134-C11CE40CCE89}"/>
              </a:ext>
            </a:extLst>
          </p:cNvPr>
          <p:cNvSpPr>
            <a:spLocks noGrp="1"/>
          </p:cNvSpPr>
          <p:nvPr>
            <p:ph idx="1"/>
          </p:nvPr>
        </p:nvSpPr>
        <p:spPr>
          <a:xfrm>
            <a:off x="787792" y="1417638"/>
            <a:ext cx="7268626" cy="4212772"/>
          </a:xfrm>
        </p:spPr>
        <p:txBody>
          <a:bodyPr/>
          <a:lstStyle/>
          <a:p>
            <a:r>
              <a:rPr lang="en-US" sz="2400" i="1" dirty="0"/>
              <a:t>Original Hypothesis: Countries which have higher GDP and CPI are happier</a:t>
            </a:r>
          </a:p>
          <a:p>
            <a:r>
              <a:rPr lang="en-US" sz="2400" i="1" dirty="0"/>
              <a:t>From analysis result: </a:t>
            </a:r>
            <a:r>
              <a:rPr lang="en-US" altLang="zh-CN" sz="2400" i="1" dirty="0"/>
              <a:t>Countries which have higher GDP are happier, but CPI has not obvious relationship with  happies.</a:t>
            </a:r>
            <a:endParaRPr lang="en-US" sz="2400" i="1" dirty="0"/>
          </a:p>
          <a:p>
            <a:endParaRPr lang="en-US" b="1" dirty="0"/>
          </a:p>
          <a:p>
            <a:pPr marL="0" indent="0">
              <a:buNone/>
            </a:pPr>
            <a:endParaRPr lang="en-US" b="1" dirty="0"/>
          </a:p>
          <a:p>
            <a:endParaRPr lang="en-US" dirty="0"/>
          </a:p>
        </p:txBody>
      </p:sp>
      <p:pic>
        <p:nvPicPr>
          <p:cNvPr id="3" name="已录下的声音">
            <a:hlinkClick r:id="" action="ppaction://media"/>
            <a:extLst>
              <a:ext uri="{FF2B5EF4-FFF2-40B4-BE49-F238E27FC236}">
                <a16:creationId xmlns:a16="http://schemas.microsoft.com/office/drawing/2014/main" id="{3FE9CE46-DCA3-48F2-9806-1F9D941BCF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49661" y="5973762"/>
            <a:ext cx="609600" cy="609600"/>
          </a:xfrm>
          <a:prstGeom prst="rect">
            <a:avLst/>
          </a:prstGeom>
        </p:spPr>
      </p:pic>
    </p:spTree>
    <p:extLst>
      <p:ext uri="{BB962C8B-B14F-4D97-AF65-F5344CB8AC3E}">
        <p14:creationId xmlns:p14="http://schemas.microsoft.com/office/powerpoint/2010/main" val="304950324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800" b="1" dirty="0">
                <a:solidFill>
                  <a:srgbClr val="13294B"/>
                </a:solidFill>
                <a:latin typeface="Georgia" charset="0"/>
                <a:ea typeface="Georgia" charset="0"/>
                <a:cs typeface="Georgia" charset="0"/>
              </a:rPr>
              <a:t>Results</a:t>
            </a:r>
            <a:br>
              <a:rPr lang="en-US" sz="2800" b="1" dirty="0">
                <a:solidFill>
                  <a:srgbClr val="13294B"/>
                </a:solidFill>
                <a:latin typeface="Georgia" charset="0"/>
                <a:ea typeface="Georgia" charset="0"/>
                <a:cs typeface="Georgia" charset="0"/>
              </a:rPr>
            </a:br>
            <a:r>
              <a:rPr lang="en-US" sz="2800" b="1" dirty="0">
                <a:solidFill>
                  <a:srgbClr val="13294B"/>
                </a:solidFill>
                <a:latin typeface="Georgia" charset="0"/>
                <a:ea typeface="Georgia" charset="0"/>
                <a:cs typeface="Georgia" charset="0"/>
              </a:rPr>
              <a:t>	</a:t>
            </a:r>
            <a:r>
              <a:rPr lang="en-US" altLang="zh-CN" sz="2800" b="1" dirty="0">
                <a:solidFill>
                  <a:srgbClr val="13294B"/>
                </a:solidFill>
                <a:latin typeface="Georgia" charset="0"/>
                <a:ea typeface="Georgia" charset="0"/>
                <a:cs typeface="Georgia" charset="0"/>
              </a:rPr>
              <a:t>-</a:t>
            </a:r>
            <a:r>
              <a:rPr lang="en-US" altLang="zh-CN" sz="2800" dirty="0"/>
              <a:t>Countries which have bigger ecological footprints are happier</a:t>
            </a:r>
            <a:br>
              <a:rPr lang="en-US" altLang="zh-CN" sz="2800" dirty="0"/>
            </a:br>
            <a:endParaRPr lang="en-US" sz="2800" b="1" dirty="0">
              <a:solidFill>
                <a:srgbClr val="13294B"/>
              </a:solidFill>
              <a:latin typeface="Georgia" charset="0"/>
              <a:ea typeface="Georgia" charset="0"/>
              <a:cs typeface="Georgia" charset="0"/>
            </a:endParaRPr>
          </a:p>
        </p:txBody>
      </p:sp>
      <p:pic>
        <p:nvPicPr>
          <p:cNvPr id="4" name="图片 3">
            <a:extLst>
              <a:ext uri="{FF2B5EF4-FFF2-40B4-BE49-F238E27FC236}">
                <a16:creationId xmlns:a16="http://schemas.microsoft.com/office/drawing/2014/main" id="{52F0FCD0-D83E-45D0-B13E-5C852077221C}"/>
              </a:ext>
            </a:extLst>
          </p:cNvPr>
          <p:cNvPicPr>
            <a:picLocks noChangeAspect="1"/>
          </p:cNvPicPr>
          <p:nvPr/>
        </p:nvPicPr>
        <p:blipFill>
          <a:blip r:embed="rId4"/>
          <a:stretch>
            <a:fillRect/>
          </a:stretch>
        </p:blipFill>
        <p:spPr>
          <a:xfrm>
            <a:off x="1590675" y="1417638"/>
            <a:ext cx="5962650" cy="4257675"/>
          </a:xfrm>
          <a:prstGeom prst="rect">
            <a:avLst/>
          </a:prstGeom>
        </p:spPr>
      </p:pic>
      <p:pic>
        <p:nvPicPr>
          <p:cNvPr id="6" name="已录下的声音">
            <a:hlinkClick r:id="" action="ppaction://media"/>
            <a:extLst>
              <a:ext uri="{FF2B5EF4-FFF2-40B4-BE49-F238E27FC236}">
                <a16:creationId xmlns:a16="http://schemas.microsoft.com/office/drawing/2014/main" id="{A1F2B11F-58A0-4150-A8B3-EF4E4D411183}"/>
              </a:ext>
            </a:extLst>
          </p:cNvPr>
          <p:cNvPicPr>
            <a:picLocks noChangeAspect="1"/>
          </p:cNvPicPr>
          <p:nvPr>
            <a:audioFile r:link="rId1"/>
            <p:extLst>
              <p:ext uri="{DAA4B4D4-6D71-4841-9C94-3DE7FCFB9230}">
                <p14:media xmlns:p14="http://schemas.microsoft.com/office/powerpoint/2010/main" r:embed="rId2">
                  <p14:trim end="374727.7573"/>
                </p14:media>
              </p:ext>
            </p:extLst>
          </p:nvPr>
        </p:nvPicPr>
        <p:blipFill>
          <a:blip r:embed="rId5"/>
          <a:stretch>
            <a:fillRect/>
          </a:stretch>
        </p:blipFill>
        <p:spPr>
          <a:xfrm>
            <a:off x="8382000" y="5982822"/>
            <a:ext cx="609600" cy="609600"/>
          </a:xfrm>
          <a:prstGeom prst="rect">
            <a:avLst/>
          </a:prstGeom>
        </p:spPr>
      </p:pic>
    </p:spTree>
    <p:extLst>
      <p:ext uri="{BB962C8B-B14F-4D97-AF65-F5344CB8AC3E}">
        <p14:creationId xmlns:p14="http://schemas.microsoft.com/office/powerpoint/2010/main" val="178388092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ThemeILtemplates">
  <a:themeElements>
    <a:clrScheme name="Custom 3">
      <a:dk1>
        <a:srgbClr val="131F33"/>
      </a:dk1>
      <a:lt1>
        <a:srgbClr val="FFFFFF"/>
      </a:lt1>
      <a:dk2>
        <a:srgbClr val="FA6300"/>
      </a:dk2>
      <a:lt2>
        <a:srgbClr val="FAFAFA"/>
      </a:lt2>
      <a:accent1>
        <a:srgbClr val="131F33"/>
      </a:accent1>
      <a:accent2>
        <a:srgbClr val="FA6300"/>
      </a:accent2>
      <a:accent3>
        <a:srgbClr val="555555"/>
      </a:accent3>
      <a:accent4>
        <a:srgbClr val="888888"/>
      </a:accent4>
      <a:accent5>
        <a:srgbClr val="4BACC6"/>
      </a:accent5>
      <a:accent6>
        <a:srgbClr val="F79646"/>
      </a:accent6>
      <a:hlink>
        <a:srgbClr val="666666"/>
      </a:hlink>
      <a:folHlink>
        <a:srgbClr val="AAAAAA"/>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ILtemplates" id="{6EC0D3B8-D00B-9A47-9A8C-D7EB10692958}" vid="{653600DB-8A06-0545-A332-28A5B2E8376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945</TotalTime>
  <Words>398</Words>
  <Application>Microsoft Office PowerPoint</Application>
  <PresentationFormat>全屏显示(4:3)</PresentationFormat>
  <Paragraphs>42</Paragraphs>
  <Slides>14</Slides>
  <Notes>1</Notes>
  <HiddenSlides>0</HiddenSlides>
  <MMClips>14</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等线</vt:lpstr>
      <vt:lpstr>Arial</vt:lpstr>
      <vt:lpstr>Calibri</vt:lpstr>
      <vt:lpstr>Garamond</vt:lpstr>
      <vt:lpstr>Georgia</vt:lpstr>
      <vt:lpstr>Trebuchet MS</vt:lpstr>
      <vt:lpstr>Wingdings</vt:lpstr>
      <vt:lpstr>ThemeILtemplates</vt:lpstr>
      <vt:lpstr>PowerPoint 演示文稿</vt:lpstr>
      <vt:lpstr>Data sets</vt:lpstr>
      <vt:lpstr>Data sets</vt:lpstr>
      <vt:lpstr>Hypotheses</vt:lpstr>
      <vt:lpstr>Functions</vt:lpstr>
      <vt:lpstr>Functions</vt:lpstr>
      <vt:lpstr>Results  -Countries which have higher GDP and CPI are happier </vt:lpstr>
      <vt:lpstr>Conclusion</vt:lpstr>
      <vt:lpstr>Results  -Countries which have bigger ecological footprints are happier </vt:lpstr>
      <vt:lpstr>Model &amp; Conclusion</vt:lpstr>
      <vt:lpstr>Results  -The people who in happier countries are healthier </vt:lpstr>
      <vt:lpstr>Model &amp; Conclusion</vt:lpstr>
      <vt:lpstr>Q&amp;A</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Hoerr</dc:creator>
  <cp:lastModifiedBy>li c</cp:lastModifiedBy>
  <cp:revision>61</cp:revision>
  <dcterms:created xsi:type="dcterms:W3CDTF">2016-01-13T21:18:08Z</dcterms:created>
  <dcterms:modified xsi:type="dcterms:W3CDTF">2019-12-11T08:01:03Z</dcterms:modified>
</cp:coreProperties>
</file>